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0" r:id="rId6"/>
    <p:sldId id="262" r:id="rId7"/>
    <p:sldId id="261" r:id="rId8"/>
    <p:sldId id="267" r:id="rId9"/>
    <p:sldId id="268" r:id="rId10"/>
    <p:sldId id="269" r:id="rId11"/>
    <p:sldId id="263" r:id="rId12"/>
    <p:sldId id="271" r:id="rId13"/>
    <p:sldId id="265" r:id="rId14"/>
    <p:sldId id="272" r:id="rId15"/>
    <p:sldId id="273" r:id="rId16"/>
    <p:sldId id="274" r:id="rId17"/>
    <p:sldId id="279" r:id="rId18"/>
    <p:sldId id="277" r:id="rId19"/>
    <p:sldId id="278" r:id="rId20"/>
    <p:sldId id="281" r:id="rId21"/>
    <p:sldId id="275" r:id="rId22"/>
    <p:sldId id="276" r:id="rId23"/>
    <p:sldId id="280" r:id="rId24"/>
    <p:sldId id="282" r:id="rId25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66"/>
    <a:srgbClr val="3333FF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>
      <p:cViewPr varScale="1">
        <p:scale>
          <a:sx n="111" d="100"/>
          <a:sy n="111" d="100"/>
        </p:scale>
        <p:origin x="420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8F1D84B-F747-4821-8617-FBD61E8F4308}" type="datetime1">
              <a:rPr lang="es-ES" smtClean="0"/>
              <a:t>02/06/2023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A87C823-BB9F-45DA-99AB-416A32E1B948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67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86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noProof="0" smtClean="0"/>
              <a:pPr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273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noProof="0" smtClean="0"/>
              <a:pPr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5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31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45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76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noProof="0" smtClean="0"/>
              <a:pPr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3763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noProof="0" smtClean="0"/>
              <a:pPr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333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c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íne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b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0" name="Forma lib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2" name="Marcador de posición de fech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2E67D-14C0-4ED9-A218-9C14494A6A84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23" name="Marcador de posición de pie de pá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4" name="Marcador de posición de número de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0A1DB83-C382-4684-8887-65A03EA4FFF0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E81D3-9B82-44CA-B1F9-FCEFDC87935B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E48AAE-5AE8-418A-A225-B506C222F2F9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c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1D35CA-82F5-4AD4-B9EC-66E805B73542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4CCE92-710B-4678-B1B1-EFCAA5CDF075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FB0F2C-25D9-4D7E-B43A-29A2E16C960D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34687D-B11B-47A5-95F6-B79DA932A6DF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C656DE-1E46-4450-9484-A739B4FADFBC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EA77F8B-D469-4ECD-B91E-3B01AD692331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BA7B1C-709E-4257-93A5-EC2F0807D42F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íneas a la izqui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b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3AD5-F5AF-4BDC-901E-85A05CCFFAAA}" type="datetime1">
              <a:rPr lang="es-ES" noProof="0" smtClean="0"/>
              <a:pPr/>
              <a:t>02/06/2023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4212" y="2492896"/>
            <a:ext cx="7272808" cy="1675961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>
            <a:noAutofit/>
          </a:bodyPr>
          <a:lstStyle/>
          <a:p>
            <a:pPr algn="ctr" rtl="0"/>
            <a:r>
              <a:rPr lang="es-ES" sz="2800" dirty="0" smtClean="0">
                <a:solidFill>
                  <a:srgbClr val="3333FF"/>
                </a:solidFill>
              </a:rPr>
              <a:t>SISTEMATIZACIÓN HIDRÁULICA Y ESTRUCTURAL</a:t>
            </a:r>
            <a:br>
              <a:rPr lang="es-ES" sz="2800" dirty="0" smtClean="0">
                <a:solidFill>
                  <a:srgbClr val="3333FF"/>
                </a:solidFill>
              </a:rPr>
            </a:br>
            <a:r>
              <a:rPr lang="es-ES" sz="2800" dirty="0" smtClean="0">
                <a:solidFill>
                  <a:srgbClr val="3333FF"/>
                </a:solidFill>
              </a:rPr>
              <a:t> PARA EL DISEÑO DE UNA PRESA DERIVADORA </a:t>
            </a:r>
            <a:br>
              <a:rPr lang="es-ES" sz="2800" dirty="0" smtClean="0">
                <a:solidFill>
                  <a:srgbClr val="3333FF"/>
                </a:solidFill>
              </a:rPr>
            </a:br>
            <a:r>
              <a:rPr lang="es-ES" sz="2800" dirty="0" smtClean="0">
                <a:solidFill>
                  <a:srgbClr val="3333FF"/>
                </a:solidFill>
              </a:rPr>
              <a:t>TIPO INDIO O FLOTANTE</a:t>
            </a:r>
            <a:r>
              <a:rPr lang="es-ES" sz="2800" dirty="0" smtClean="0">
                <a:solidFill>
                  <a:srgbClr val="3333FF"/>
                </a:solidFill>
                <a:latin typeface="Artifakt Element Medium" panose="020B0603050000020004" pitchFamily="34" charset="0"/>
                <a:ea typeface="Artifakt Element Medium" panose="020B0603050000020004" pitchFamily="34" charset="0"/>
              </a:rPr>
              <a:t>.</a:t>
            </a:r>
            <a:endParaRPr lang="es-ES" sz="2800" dirty="0">
              <a:solidFill>
                <a:srgbClr val="3333FF"/>
              </a:solidFill>
              <a:latin typeface="Artifakt Element Medium" panose="020B0603050000020004" pitchFamily="34" charset="0"/>
              <a:ea typeface="Artifakt Element Medium" panose="020B06030500000200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112821"/>
            <a:ext cx="2980005" cy="3347438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/>
          </a:sp3d>
        </p:spPr>
      </p:pic>
      <p:sp>
        <p:nvSpPr>
          <p:cNvPr id="4" name="CuadroTexto 3"/>
          <p:cNvSpPr txBox="1"/>
          <p:nvPr/>
        </p:nvSpPr>
        <p:spPr>
          <a:xfrm>
            <a:off x="4294212" y="4937039"/>
            <a:ext cx="5923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ING. BERNABÉ ANDRÉS MATA DE ELÍAS</a:t>
            </a:r>
            <a:r>
              <a:rPr lang="es-ES" sz="2800" dirty="0" smtClean="0"/>
              <a:t>.</a:t>
            </a:r>
            <a:endParaRPr lang="es-MX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942284" y="392854"/>
            <a:ext cx="4483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COMISIÓN NACIONAL DEL AGUA.</a:t>
            </a:r>
          </a:p>
          <a:p>
            <a:r>
              <a:rPr lang="es-ES" sz="2000" dirty="0" smtClean="0"/>
              <a:t>GERENCIA DE PROYECTOS DE I.H. </a:t>
            </a:r>
          </a:p>
          <a:p>
            <a:r>
              <a:rPr lang="es-ES" sz="2000" dirty="0" smtClean="0"/>
              <a:t>SUBGERENCIA DE DISEÑO DE PRESAS.</a:t>
            </a:r>
          </a:p>
          <a:p>
            <a:r>
              <a:rPr lang="es-ES" sz="2000" dirty="0" smtClean="0"/>
              <a:t>JEFACTURA DE PRESAS DERIVADORAS.</a:t>
            </a:r>
            <a:endParaRPr lang="es-MX" sz="2000" dirty="0"/>
          </a:p>
        </p:txBody>
      </p:sp>
      <p:pic>
        <p:nvPicPr>
          <p:cNvPr id="8" name="Imagen 7" descr="C:\Bernabe\Titulación\Escudo-UNAM-1024x115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47" y="155889"/>
            <a:ext cx="1757373" cy="179481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1" b="17766"/>
          <a:stretch/>
        </p:blipFill>
        <p:spPr>
          <a:xfrm>
            <a:off x="951626" y="298363"/>
            <a:ext cx="3630618" cy="111015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10131852" y="6165304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19</a:t>
            </a:r>
            <a:r>
              <a:rPr lang="es-MX" sz="2000" b="1" dirty="0" smtClean="0"/>
              <a:t> de Junio 2023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59850"/>
              </p:ext>
            </p:extLst>
          </p:nvPr>
        </p:nvGraphicFramePr>
        <p:xfrm>
          <a:off x="5590356" y="980734"/>
          <a:ext cx="6048672" cy="5472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7.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>
                          <a:effectLst/>
                        </a:rPr>
                        <a:t>CORTINA.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DE LA ELEVACIÓN DE LA CRESTA VERTEDORA. 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ESTABILIDAD DE LA CORTINA.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LONGITUD DE LA CORTINA, TRANSVERSALMENTE Y LONGITUDINALMENTE.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LONGITUD DEL VADO.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ESFUERZO CORTANTE EN EL VADO.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CARGA HIDRÁULICA PARA 100%, 75%, 50%, 25% DEL GASTO DE DISEÑO.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7.6.1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LONGITUD DE TRINCHERA, CÁLCULO DE LA SUGERENCIA, TIRANTES Y1, Y2, Y3, Y4.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7.6.2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CURVA TIRANTES GASTOS EN LA DESCARGA.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7.6.3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ELEVACIÓN DESPLANTE DE LA TRINCHERA.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ANÁLISIS HIDRÁULICO DE LA CORTINA.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7.7.1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A).- CARGA HIDRÁULICA EFECTIVA.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7.7.2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B).- CRITERIO LANE.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7.7.3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15920" algn="ctr"/>
                        </a:tabLst>
                      </a:pPr>
                      <a:r>
                        <a:rPr lang="es-MX" sz="1100" b="1" dirty="0" smtClean="0">
                          <a:effectLst/>
                        </a:rPr>
                        <a:t>C).- CRITERIO BLIGHT.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7.7.4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D).- CRITERIO D' ARCY.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7.7.5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CRITERIO ISBACH.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7.7.6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SEPARACIÓN DE DENTELLONES.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7.7.7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DISEÑO DEL TALUD AGUAS ABAJO.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ENROCAMIENTO GRÁFICA DE VARIOS PESOS, ANÁLISIS HIDRÁULICO EN CADA SECCIÓN.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DISEÑO DEL TALUD AGUAS ARRIBA.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DEL REMANSO AGUAS ARRIBA.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7.11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ESTRUCTURAL DE LOS MUROS MARGEN DERECHA E IZQUIERDA.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404664"/>
            <a:ext cx="3888432" cy="6048680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2" name="Rectángulo 1"/>
          <p:cNvSpPr/>
          <p:nvPr/>
        </p:nvSpPr>
        <p:spPr>
          <a:xfrm>
            <a:off x="5590356" y="260648"/>
            <a:ext cx="59766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METODOLOGÍA DE CÁLCULO.</a:t>
            </a:r>
            <a:endParaRPr lang="es-MX" sz="2800" dirty="0"/>
          </a:p>
        </p:txBody>
      </p:sp>
      <p:sp>
        <p:nvSpPr>
          <p:cNvPr id="3" name="Rectángulo 2"/>
          <p:cNvSpPr/>
          <p:nvPr/>
        </p:nvSpPr>
        <p:spPr>
          <a:xfrm>
            <a:off x="5590356" y="6550216"/>
            <a:ext cx="1224136" cy="238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FF0000"/>
                </a:solidFill>
              </a:rPr>
              <a:t>11 Programas.</a:t>
            </a:r>
            <a:endParaRPr lang="es-MX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5720"/>
              </p:ext>
            </p:extLst>
          </p:nvPr>
        </p:nvGraphicFramePr>
        <p:xfrm>
          <a:off x="5950396" y="1124744"/>
          <a:ext cx="5976664" cy="4959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</a:rPr>
                        <a:t>OBRA DE TOMA.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8.1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DEL ORIFICIO DE LA OBRA DE TOMA.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CURVAS DE GASTOS-APERTURA.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baseline="0" dirty="0" smtClean="0">
                          <a:effectLst/>
                        </a:rPr>
                        <a:t>GASTO MÁXIMO.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8.2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HIDRÁULICO DEL ESCALÓN.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8.3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DEL CANAL DE LLAMADA.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8.4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ESTRUCTURAL DE LOS CONDUCTOS DE LA OBRA DE TOMA.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8.5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ESTRUCTURAL DE LA MÉNSULA DE OPERACIÓN DE LA OBRA DE TOMA.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8.6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ESTRUCTURAL DEL CANAL DE SALIDA.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8.7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HIDRÁULICO Y ESTRUCTURAL DE LA TRANSICIÓN DE LA OBRA DE TOMA.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548680"/>
            <a:ext cx="4143375" cy="5760640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4" name="Rectángulo 3"/>
          <p:cNvSpPr/>
          <p:nvPr/>
        </p:nvSpPr>
        <p:spPr>
          <a:xfrm>
            <a:off x="5950396" y="404664"/>
            <a:ext cx="59766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METODOLOGÍA DE CÁLCULO.</a:t>
            </a:r>
            <a:endParaRPr lang="es-MX" sz="2800" dirty="0"/>
          </a:p>
        </p:txBody>
      </p:sp>
      <p:sp>
        <p:nvSpPr>
          <p:cNvPr id="6" name="Rectángulo 5"/>
          <p:cNvSpPr/>
          <p:nvPr/>
        </p:nvSpPr>
        <p:spPr>
          <a:xfrm>
            <a:off x="5933303" y="6406186"/>
            <a:ext cx="1016806" cy="238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FF0000"/>
                </a:solidFill>
              </a:rPr>
              <a:t>7 Programas.</a:t>
            </a:r>
            <a:endParaRPr lang="es-MX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69404"/>
              </p:ext>
            </p:extLst>
          </p:nvPr>
        </p:nvGraphicFramePr>
        <p:xfrm>
          <a:off x="4510236" y="836717"/>
          <a:ext cx="7416824" cy="5616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9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effectLst/>
                        </a:rPr>
                        <a:t>DESARENADOR.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ANCHO DEL CANAL DESARENADOR.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CÁLCULO HIDRÁULICO DEL DESARENADOR.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9.2.1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COMPUERTA RADIAL CERRADA, OBRA DE TOMA ABIERTA, ALTERNATIVA 1, MÉTODO 1, RÉGIMEN SUPERCRÍTICO.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9.2.2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900" b="1" u="sng" dirty="0" smtClean="0">
                          <a:effectLst/>
                        </a:rPr>
                        <a:t>COMPUERTA RADIAL ABIERTA OBRA DE TOMA CERRADA,. ALTERNATIVA 2, MÉTODO 1, RÉGIMEN SUPERCRÍTICO.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9.2.3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u="sng" dirty="0" smtClean="0">
                          <a:effectLst/>
                        </a:rPr>
                        <a:t>COMPUERTA RADIAL CERRADA, OBRA DE TOMA ABIERTA,. ALTERNATIVA 1, MÉTODO 2, RÉGIMEN SUPERCRÍTICO.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9.2.4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900" b="1" u="sng" dirty="0" smtClean="0">
                          <a:effectLst/>
                        </a:rPr>
                        <a:t>CÁLCULO DE LAS VELOCIDADES MÁXIMAS DE SEDIMENTACIÓN E EROSIÓN (MÉTODO DE KENNEDY).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9.2.5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u="sng" dirty="0" smtClean="0">
                          <a:effectLst/>
                        </a:rPr>
                        <a:t>COMPUERTA RADIAL ABIERTA, OBRA DE TOMA CERRADA, ALTERNATIVA 2; MÉTODO 2, VELOCIDADES MÁXIMAS.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9.2.6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CÁLCULO DE LA PENDIENTE DEL DESARENADOR.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9.2.7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CÁLCULO HIDRÁULICO, ELEVACIÓN MUROS DE SALIDA DEL DESARENADOR.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CÁLCULO DE LA SUPRESIÓN EN EL DESARENADOR.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OPERACIÓN DEL DESARENADOR, CURVAS TIRANTES-GASTOS, TIRANTE-VELOCIDADES.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CÁLCULO ESTRUCTURAL DE LA PANTALLA, LOSA DE ENTREPISO DE OPERACIÓN DE AGUJAS OBTURADORAS EN MADERA, CONSIDERANDO EL CANAL ABIERTO O CERRADO.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CÁLCULO ESTRUCTURAL DE LA VIGA I Y VIGA CANAL PARA OBTURACIÓN DE LAS AGUJAS DE MADERA.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9.7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DISEÑO ESTRUCTURAL DEL DESARENADOR, CONDUCTO ABIERTO O CERRADO.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9.7.1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         A).- CÁLCULO ESTRUCTURAL DE LA LOSA DE OPERACIÓN DE COMPUERTAS.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9.7.2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         B).- CÁLCULO ESTRUCTURAL DE LA LOSA UMBRAL DEL DESARENADOR.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9.7.3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         C).- CÁLCULO ESTRUCTURAL DE LOS MUROS DEL DESARENADOR.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9.8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 smtClean="0">
                          <a:effectLst/>
                        </a:rPr>
                        <a:t>CÁLCULO ESTRUCTURAL DE LA MÉNSULA DE APOYO DE LA COMPUERTA RADIAL, (SUMERGIDA O LIBRE).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4" marR="5879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60648"/>
            <a:ext cx="3240360" cy="6192687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4" name="Rectángulo 3"/>
          <p:cNvSpPr/>
          <p:nvPr/>
        </p:nvSpPr>
        <p:spPr>
          <a:xfrm>
            <a:off x="4510236" y="188640"/>
            <a:ext cx="74168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METODOLOGÍA DE CÁLCULO.</a:t>
            </a:r>
            <a:endParaRPr lang="es-MX" sz="2800" dirty="0"/>
          </a:p>
        </p:txBody>
      </p:sp>
      <p:sp>
        <p:nvSpPr>
          <p:cNvPr id="6" name="Rectángulo 5"/>
          <p:cNvSpPr/>
          <p:nvPr/>
        </p:nvSpPr>
        <p:spPr>
          <a:xfrm>
            <a:off x="4510236" y="6538796"/>
            <a:ext cx="1080120" cy="238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FF0000"/>
                </a:solidFill>
              </a:rPr>
              <a:t>8</a:t>
            </a:r>
            <a:r>
              <a:rPr lang="es-MX" sz="1200" dirty="0" smtClean="0">
                <a:solidFill>
                  <a:srgbClr val="FF0000"/>
                </a:solidFill>
              </a:rPr>
              <a:t> Programas.</a:t>
            </a:r>
            <a:endParaRPr lang="es-MX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15207"/>
              </p:ext>
            </p:extLst>
          </p:nvPr>
        </p:nvGraphicFramePr>
        <p:xfrm>
          <a:off x="6317740" y="1340769"/>
          <a:ext cx="5400600" cy="4891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10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 smtClean="0">
                          <a:solidFill>
                            <a:schemeClr val="bg1"/>
                          </a:solidFill>
                          <a:effectLst/>
                        </a:rPr>
                        <a:t>OBRA DE DESVÍO.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10.1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CÁLCULO HIDRÁULICO DE LA ATAGUÍA.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10.2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DISEÑO GEOMÉTRICO DE LA ATAGUÍA.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10.3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</a:rPr>
                        <a:t>FACTOR DE SEGURIDAD.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548680"/>
            <a:ext cx="4752528" cy="5688632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4" name="Rectángulo 3"/>
          <p:cNvSpPr/>
          <p:nvPr/>
        </p:nvSpPr>
        <p:spPr>
          <a:xfrm>
            <a:off x="6317740" y="548680"/>
            <a:ext cx="533315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METODOLOGÍA DE CÁLCULO.</a:t>
            </a:r>
            <a:endParaRPr lang="es-MX" sz="2800" dirty="0"/>
          </a:p>
        </p:txBody>
      </p:sp>
      <p:sp>
        <p:nvSpPr>
          <p:cNvPr id="7" name="Rectángulo 6"/>
          <p:cNvSpPr/>
          <p:nvPr/>
        </p:nvSpPr>
        <p:spPr>
          <a:xfrm>
            <a:off x="6317740" y="6401116"/>
            <a:ext cx="1016806" cy="238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FF0000"/>
                </a:solidFill>
              </a:rPr>
              <a:t>3</a:t>
            </a:r>
            <a:r>
              <a:rPr lang="es-MX" sz="1200" dirty="0" smtClean="0">
                <a:solidFill>
                  <a:srgbClr val="FF0000"/>
                </a:solidFill>
              </a:rPr>
              <a:t> Programas.</a:t>
            </a:r>
            <a:endParaRPr lang="es-MX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1335946"/>
            <a:ext cx="8220877" cy="499302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  <a:bevelB prst="angle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8" y="1427603"/>
            <a:ext cx="2415728" cy="4809709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8" name="CuadroTexto 7"/>
          <p:cNvSpPr txBox="1"/>
          <p:nvPr/>
        </p:nvSpPr>
        <p:spPr>
          <a:xfrm>
            <a:off x="4654252" y="548680"/>
            <a:ext cx="5059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PLANO GENERAL DE LA CORTINA.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107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1062710"/>
            <a:ext cx="7992888" cy="492283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  <a:bevelB prst="angle"/>
          </a:sp3d>
        </p:spPr>
      </p:pic>
      <p:sp>
        <p:nvSpPr>
          <p:cNvPr id="9" name="CuadroTexto 8"/>
          <p:cNvSpPr txBox="1"/>
          <p:nvPr/>
        </p:nvSpPr>
        <p:spPr>
          <a:xfrm>
            <a:off x="4205773" y="332656"/>
            <a:ext cx="625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PLANO GENERAL DE LA OBRA DE TOMA.</a:t>
            </a:r>
            <a:endParaRPr lang="es-MX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076939"/>
            <a:ext cx="2592288" cy="4908605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angle"/>
          </a:sp3d>
        </p:spPr>
      </p:pic>
    </p:spTree>
    <p:extLst>
      <p:ext uri="{BB962C8B-B14F-4D97-AF65-F5344CB8AC3E}">
        <p14:creationId xmlns:p14="http://schemas.microsoft.com/office/powerpoint/2010/main" val="5279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158308" y="260648"/>
            <a:ext cx="5675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PLANO GENERAL DEL DESARENADOR.</a:t>
            </a:r>
            <a:endParaRPr lang="es-MX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1159966"/>
            <a:ext cx="7416824" cy="511413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  <a:bevelB prst="angle"/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159966"/>
            <a:ext cx="3274318" cy="5013176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</p:spTree>
    <p:extLst>
      <p:ext uri="{BB962C8B-B14F-4D97-AF65-F5344CB8AC3E}">
        <p14:creationId xmlns:p14="http://schemas.microsoft.com/office/powerpoint/2010/main" val="24695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806380" y="476672"/>
            <a:ext cx="522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PLANO GENERAL DE LA ATAGUÍA.</a:t>
            </a:r>
            <a:endParaRPr lang="es-MX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268760"/>
            <a:ext cx="3528392" cy="4773563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relaxedInset"/>
            <a:bevelB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33" y="1124744"/>
            <a:ext cx="7090943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124744"/>
            <a:ext cx="4680520" cy="5276850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angle"/>
          </a:sp3d>
        </p:spPr>
      </p:pic>
      <p:sp>
        <p:nvSpPr>
          <p:cNvPr id="7" name="Rectángulo 6"/>
          <p:cNvSpPr/>
          <p:nvPr/>
        </p:nvSpPr>
        <p:spPr>
          <a:xfrm>
            <a:off x="5950396" y="980728"/>
            <a:ext cx="6092825" cy="51685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De acuerdo al trabajo expresado anteriormente, podemos decir que el cuerpo de ingenieros que en ese entonces </a:t>
            </a:r>
            <a:r>
              <a:rPr lang="es-MX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integraban </a:t>
            </a: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MX" sz="1800" b="1" dirty="0">
                <a:solidFill>
                  <a:srgbClr val="FFFF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SARH, </a:t>
            </a:r>
            <a:r>
              <a:rPr lang="es-MX" sz="1800" b="1" dirty="0" smtClean="0">
                <a:solidFill>
                  <a:srgbClr val="FFFF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SRH, </a:t>
            </a:r>
            <a:r>
              <a:rPr lang="es-MX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contemplaba un </a:t>
            </a: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grupo de trabajo de alrededor de </a:t>
            </a:r>
            <a:r>
              <a:rPr lang="es-MX" sz="1800" b="1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 ingenieros</a:t>
            </a: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, entre ellos los 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Ings. Civiles, Hidráulicos, Geólogos, Mecánicos, Eléctricos, </a:t>
            </a:r>
            <a:r>
              <a:rPr lang="es-MX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Agrónomos, </a:t>
            </a: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entre otros, los cuales tenían funciones de proyectar la Infraestructura Hidroagrícola, para el diseño ejecutivo de una Presa derivadora, en lo que respecta a la Obra Civil, se optaba por diseñar por separado las estructuras como son la Cortina, Obra de Toma, Desarenador y Desvío, todo el grupo de trabajo tomaba un tiempo aproximado de 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 meses a un 1 año </a:t>
            </a: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en la realización y revisión de un proyecto ejecutivo, las adecuaciones topográficas y los estudios de Geología y Geotecnia, tomaba un tiempo de entre 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 a 6 meses </a:t>
            </a: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aproximadamente</a:t>
            </a:r>
            <a:r>
              <a:rPr lang="es-MX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63104" y="260648"/>
            <a:ext cx="2558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CONCLUSIONES.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4462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36091" y="2401790"/>
            <a:ext cx="1101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el paramento o talud aguas arriba de la cortina, se considera aconsejable para su diseño considerando este tipo de cortina, optar por taludes comprendidos entre valores de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(3:1 a 8:1)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son recomendados por la extinta S.A.R.H. y en CONAGUA, para la longitud transversal el ancho de la cortina, es decir a = Cortina + Corona; deberá garantizarse que la lámina de flujo se adhiera a la cortina, este talud es un factor considerado principalmente por criterio del proyectista y de la propia experiencia adquirida en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presas ya construidas en el país, así como de la bondad notoria de dichos materiales que se emplearan en su construcción.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64070" y="4055256"/>
            <a:ext cx="1096126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Para el paramento aguas abajo de la cortina, se fijan valores de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8:1 a 14:1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para el talud de la rápida, con el propósito de que sus velocidades sobre sí misma no excedan la velocidad de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6.0 m/s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y presenten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fenómenos de erosión o cavitación sobre su superficie, además se presenta el inconveniente de que al proponer un talud mayor,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representa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un incremento en su longitud, por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ende;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más colocación de materiales, por lo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tanto;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un aumento en su costo.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18089" y="5341498"/>
            <a:ext cx="10981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elevación del patio de operación de los mecanismos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operadores debe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estar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alrededor de un  </a:t>
            </a: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 a 1.50 m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arriba del NAME (Nivel de Aguas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Máximas), para facilitar su operación en época de crecientes, para el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diseño del desarenador se tomaron en cuenta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aspectos más fundamentales en la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operación de las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compuertas, es decir;  las deslizantes y/o radiales, en su caso, garanticen y cumplan con su funcionabilidad en los aspectos de derivación, decantación, limpieza y depósito de azolves, apertura y cierre con seguridad en el canal desarenador.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36091" y="260648"/>
            <a:ext cx="1094521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En el proceso de cálculo se tomaron en cuenta las siguientes recomendaciones por la Secretaria de Agricultura y Recursos Hidráulicos (SARH), para el diseño de una cortina flexible tipo Indio, se tomó en consideración que su altura máxima no debería exceder los</a:t>
            </a: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 metros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de altura que es una recomendación de la extinta S.A.R.H., por sus condiciones de flexibilidad y desplante, esta estructura no cuenta con los empotramientos en sus márgenes, como sucedería en el caso de una cortina de sección gravedad tipo </a:t>
            </a:r>
            <a:r>
              <a:rPr lang="es-MX" sz="1600" dirty="0" err="1">
                <a:latin typeface="Arial" panose="020B0604020202020204" pitchFamily="34" charset="0"/>
                <a:ea typeface="Calibri" panose="020F0502020204030204" pitchFamily="34" charset="0"/>
              </a:rPr>
              <a:t>Creager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, si se diseña una cortina con una mayor altura a la sugerida, se incrementan considerablemente los esfuerzos en sus márgenes, originándose principalmente problemas con su cierre hidráulico y ocasionando un riesgo de un flaqueamiento y de estabilidad.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2492896"/>
            <a:ext cx="7407219" cy="3816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sp>
        <p:nvSpPr>
          <p:cNvPr id="8" name="Rectángulo 7"/>
          <p:cNvSpPr/>
          <p:nvPr/>
        </p:nvSpPr>
        <p:spPr>
          <a:xfrm>
            <a:off x="1053852" y="260648"/>
            <a:ext cx="450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DEFINICIÓN DEL TÉRMINO PRESA.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945363" y="980728"/>
            <a:ext cx="10873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FF0000"/>
                </a:solidFill>
              </a:rPr>
              <a:t>LO </a:t>
            </a:r>
            <a:r>
              <a:rPr lang="es-MX" sz="2000" b="1" dirty="0" smtClean="0">
                <a:solidFill>
                  <a:srgbClr val="FF0000"/>
                </a:solidFill>
              </a:rPr>
              <a:t>DEFINIMOS: </a:t>
            </a:r>
            <a:r>
              <a:rPr lang="es-MX" sz="2000" b="1" dirty="0"/>
              <a:t>COMO LA ESTRUCTURA DE </a:t>
            </a:r>
            <a:r>
              <a:rPr lang="es-MX" sz="2000" b="1" dirty="0" smtClean="0"/>
              <a:t>MATERIALES </a:t>
            </a:r>
            <a:r>
              <a:rPr lang="es-MX" sz="2000" b="1" dirty="0" smtClean="0">
                <a:solidFill>
                  <a:srgbClr val="3333FF"/>
                </a:solidFill>
              </a:rPr>
              <a:t>HOMOGÉNEOS </a:t>
            </a:r>
            <a:r>
              <a:rPr lang="es-MX" sz="2000" b="1" dirty="0">
                <a:solidFill>
                  <a:srgbClr val="3333FF"/>
                </a:solidFill>
              </a:rPr>
              <a:t>O HETEROGÉNEOS</a:t>
            </a:r>
            <a:r>
              <a:rPr lang="es-MX" sz="2000" dirty="0">
                <a:solidFill>
                  <a:srgbClr val="3333FF"/>
                </a:solidFill>
              </a:rPr>
              <a:t/>
            </a:r>
            <a:br>
              <a:rPr lang="es-MX" sz="2000" dirty="0">
                <a:solidFill>
                  <a:srgbClr val="3333FF"/>
                </a:solidFill>
              </a:rPr>
            </a:br>
            <a:r>
              <a:rPr lang="es-MX" sz="2000" b="1" dirty="0"/>
              <a:t>QUE SE COLOCAN </a:t>
            </a:r>
            <a:r>
              <a:rPr lang="es-MX" sz="2000" b="1" dirty="0" smtClean="0"/>
              <a:t>O </a:t>
            </a:r>
            <a:r>
              <a:rPr lang="es-MX" sz="2000" b="1" u="sng" dirty="0" smtClean="0">
                <a:solidFill>
                  <a:srgbClr val="00FF00"/>
                </a:solidFill>
              </a:rPr>
              <a:t>SE INTERPONEN TRANSVERSALMENTE </a:t>
            </a:r>
            <a:r>
              <a:rPr lang="es-MX" sz="2000" b="1" dirty="0" smtClean="0"/>
              <a:t>A </a:t>
            </a:r>
            <a:r>
              <a:rPr lang="es-MX" sz="2000" b="1" dirty="0"/>
              <a:t>LA SECCIÓN </a:t>
            </a:r>
            <a:r>
              <a:rPr lang="es-MX" sz="2000" b="1" dirty="0" smtClean="0"/>
              <a:t>HIDRÁULICA DEL </a:t>
            </a:r>
            <a:r>
              <a:rPr lang="es-MX" sz="2000" b="1" dirty="0"/>
              <a:t>CAUCE DEL RÍO, CON </a:t>
            </a:r>
            <a:r>
              <a:rPr lang="es-MX" sz="2000" b="1" dirty="0" smtClean="0"/>
              <a:t>EL OBJETO DE </a:t>
            </a:r>
            <a:r>
              <a:rPr lang="es-MX" sz="2000" b="1" dirty="0">
                <a:solidFill>
                  <a:srgbClr val="FF0000"/>
                </a:solidFill>
              </a:rPr>
              <a:t>ALMACENAR, CONTROLAR Y/O DERIVAR</a:t>
            </a:r>
            <a:r>
              <a:rPr lang="es-MX" sz="2000" b="1" dirty="0"/>
              <a:t> EL GASTO </a:t>
            </a:r>
            <a:r>
              <a:rPr lang="es-MX" sz="2000" b="1" dirty="0" smtClean="0"/>
              <a:t>DEL </a:t>
            </a:r>
            <a:r>
              <a:rPr lang="es-MX" sz="2000" b="1" dirty="0"/>
              <a:t>ESCURRIMIENTO DEL RÍO.</a:t>
            </a:r>
            <a:endParaRPr lang="es-MX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20" y="2564904"/>
            <a:ext cx="3040867" cy="3744416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angle"/>
          </a:sp3d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74098"/>
            <a:ext cx="11017224" cy="67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942284" y="392854"/>
            <a:ext cx="4483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COMISIÓN NACIONAL DEL AGUA.</a:t>
            </a:r>
          </a:p>
          <a:p>
            <a:r>
              <a:rPr lang="es-ES" sz="2000" dirty="0" smtClean="0"/>
              <a:t>GERENCIA DE PROYECTOS. </a:t>
            </a:r>
          </a:p>
          <a:p>
            <a:r>
              <a:rPr lang="es-ES" sz="2000" dirty="0" smtClean="0"/>
              <a:t>SUBGERENCIA DE DISEÑO DE PRESAS.</a:t>
            </a:r>
          </a:p>
          <a:p>
            <a:r>
              <a:rPr lang="es-ES" sz="2000" dirty="0" smtClean="0"/>
              <a:t>JEFATURA DE PRESAS DERIVADORAS.</a:t>
            </a:r>
            <a:endParaRPr lang="es-MX" sz="2000" dirty="0"/>
          </a:p>
        </p:txBody>
      </p:sp>
      <p:pic>
        <p:nvPicPr>
          <p:cNvPr id="7" name="Imagen 6" descr="C:\Bernabe\Titulación\Escudo-UNAM-1024x115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188640"/>
            <a:ext cx="1757373" cy="179481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1" b="17766"/>
          <a:stretch/>
        </p:blipFill>
        <p:spPr>
          <a:xfrm>
            <a:off x="1053852" y="345608"/>
            <a:ext cx="3630618" cy="111015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4942284" y="412883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POR SU ATENCIÓN MUCHAS GRACIAS.</a:t>
            </a:r>
            <a:endParaRPr lang="es-MX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73" y="2497986"/>
            <a:ext cx="3384376" cy="3784912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12" name="CuadroTexto 11"/>
          <p:cNvSpPr txBox="1"/>
          <p:nvPr/>
        </p:nvSpPr>
        <p:spPr>
          <a:xfrm>
            <a:off x="8326660" y="602128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Ciudad de México. 31 de Junio de 2023.</a:t>
            </a:r>
            <a:r>
              <a:rPr lang="es-ES" sz="2800" dirty="0" smtClean="0"/>
              <a:t>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745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7" y="4365105"/>
            <a:ext cx="2103987" cy="2114686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5" name="CuadroTexto 4"/>
          <p:cNvSpPr txBox="1"/>
          <p:nvPr/>
        </p:nvSpPr>
        <p:spPr>
          <a:xfrm>
            <a:off x="1345477" y="3002670"/>
            <a:ext cx="153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PRESAS </a:t>
            </a:r>
          </a:p>
          <a:p>
            <a:pPr algn="ctr"/>
            <a:r>
              <a:rPr lang="es-MX" sz="1600" dirty="0" smtClean="0"/>
              <a:t>DERIVADORAS</a:t>
            </a:r>
            <a:endParaRPr lang="es-MX" sz="1600" dirty="0"/>
          </a:p>
        </p:txBody>
      </p:sp>
      <p:sp>
        <p:nvSpPr>
          <p:cNvPr id="6" name="Abrir llave 5"/>
          <p:cNvSpPr/>
          <p:nvPr/>
        </p:nvSpPr>
        <p:spPr>
          <a:xfrm>
            <a:off x="3524617" y="154680"/>
            <a:ext cx="105684" cy="640000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842"/>
          </a:p>
        </p:txBody>
      </p:sp>
      <p:sp>
        <p:nvSpPr>
          <p:cNvPr id="7" name="CuadroTexto 6"/>
          <p:cNvSpPr txBox="1"/>
          <p:nvPr/>
        </p:nvSpPr>
        <p:spPr>
          <a:xfrm>
            <a:off x="3783633" y="309862"/>
            <a:ext cx="1158651" cy="470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28" dirty="0"/>
              <a:t>LOCALIZACIÓN </a:t>
            </a:r>
            <a:endParaRPr lang="es-MX" sz="1228" dirty="0" smtClean="0"/>
          </a:p>
          <a:p>
            <a:pPr algn="ctr"/>
            <a:r>
              <a:rPr lang="es-MX" sz="1228" dirty="0" smtClean="0"/>
              <a:t>DEL </a:t>
            </a:r>
            <a:r>
              <a:rPr lang="es-MX" sz="1228" dirty="0"/>
              <a:t>EJE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777931" y="2633674"/>
            <a:ext cx="1524393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28" dirty="0" smtClean="0"/>
              <a:t>POR </a:t>
            </a:r>
            <a:r>
              <a:rPr lang="es-MX" sz="1228" dirty="0"/>
              <a:t>TIPO DE </a:t>
            </a:r>
            <a:r>
              <a:rPr lang="es-MX" sz="1228" dirty="0" smtClean="0"/>
              <a:t> </a:t>
            </a:r>
          </a:p>
          <a:p>
            <a:r>
              <a:rPr lang="es-MX" sz="1228" dirty="0" smtClean="0"/>
              <a:t>MATERIAL DE</a:t>
            </a:r>
            <a:endParaRPr lang="es-MX" sz="1228" dirty="0"/>
          </a:p>
          <a:p>
            <a:r>
              <a:rPr lang="es-MX" sz="1228" dirty="0" smtClean="0"/>
              <a:t>CONSTRUCCIÓN</a:t>
            </a:r>
            <a:endParaRPr lang="es-MX" sz="1228" dirty="0"/>
          </a:p>
          <a:p>
            <a:endParaRPr lang="es-MX" sz="1228" dirty="0"/>
          </a:p>
        </p:txBody>
      </p:sp>
      <p:sp>
        <p:nvSpPr>
          <p:cNvPr id="9" name="Abrir llave 8"/>
          <p:cNvSpPr/>
          <p:nvPr/>
        </p:nvSpPr>
        <p:spPr>
          <a:xfrm>
            <a:off x="4991971" y="1095277"/>
            <a:ext cx="206282" cy="361684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842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39427" y="1456968"/>
            <a:ext cx="747212" cy="28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28" dirty="0"/>
              <a:t>RÍGIDAS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127891" y="4186554"/>
            <a:ext cx="896234" cy="287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28" dirty="0"/>
              <a:t>FLEXIBLES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147766" y="2769828"/>
            <a:ext cx="740352" cy="287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28" dirty="0"/>
              <a:t>MIXTAS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825739" y="5584892"/>
            <a:ext cx="1050544" cy="470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28" dirty="0"/>
              <a:t>CONTROL EN </a:t>
            </a:r>
            <a:endParaRPr lang="es-MX" sz="1228" dirty="0" smtClean="0"/>
          </a:p>
          <a:p>
            <a:r>
              <a:rPr lang="es-MX" sz="1228" dirty="0" smtClean="0"/>
              <a:t>SU </a:t>
            </a:r>
            <a:r>
              <a:rPr lang="es-MX" sz="1228" dirty="0"/>
              <a:t>CRESTA</a:t>
            </a:r>
          </a:p>
        </p:txBody>
      </p:sp>
      <p:sp>
        <p:nvSpPr>
          <p:cNvPr id="14" name="Abrir llave 13"/>
          <p:cNvSpPr/>
          <p:nvPr/>
        </p:nvSpPr>
        <p:spPr>
          <a:xfrm>
            <a:off x="5001975" y="5296955"/>
            <a:ext cx="213342" cy="118283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842"/>
          </a:p>
        </p:txBody>
      </p:sp>
      <p:sp>
        <p:nvSpPr>
          <p:cNvPr id="15" name="CuadroTexto 14"/>
          <p:cNvSpPr txBox="1"/>
          <p:nvPr/>
        </p:nvSpPr>
        <p:spPr>
          <a:xfrm>
            <a:off x="5276659" y="5296955"/>
            <a:ext cx="576267" cy="287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28" dirty="0"/>
              <a:t>LIBRE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198253" y="6093624"/>
            <a:ext cx="1210092" cy="28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28" dirty="0"/>
              <a:t>OBTURADORES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36" y="81456"/>
            <a:ext cx="2906607" cy="8924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57" y="2597073"/>
            <a:ext cx="2590115" cy="990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25" y="3890273"/>
            <a:ext cx="2590114" cy="10700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0" y="5056449"/>
            <a:ext cx="5362559" cy="14829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57" y="1120674"/>
            <a:ext cx="2590115" cy="12991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489" y="1120674"/>
            <a:ext cx="2984950" cy="12991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64" y="2543360"/>
            <a:ext cx="2984950" cy="11599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2639" y="3850034"/>
            <a:ext cx="3036400" cy="1150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25" y="113617"/>
            <a:ext cx="2522798" cy="862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sp>
        <p:nvSpPr>
          <p:cNvPr id="26" name="Abrir llave 25"/>
          <p:cNvSpPr/>
          <p:nvPr/>
        </p:nvSpPr>
        <p:spPr>
          <a:xfrm>
            <a:off x="4991971" y="154680"/>
            <a:ext cx="181639" cy="70536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842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14" y="394432"/>
            <a:ext cx="2037600" cy="2239242"/>
          </a:xfrm>
          <a:prstGeom prst="rect">
            <a:avLst/>
          </a:prstGeom>
          <a:ln w="1905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27" name="CuadroTexto 26"/>
          <p:cNvSpPr txBox="1"/>
          <p:nvPr/>
        </p:nvSpPr>
        <p:spPr>
          <a:xfrm>
            <a:off x="5149405" y="169215"/>
            <a:ext cx="656975" cy="281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28" dirty="0" smtClean="0"/>
              <a:t>RECTAS</a:t>
            </a:r>
            <a:endParaRPr lang="es-MX" sz="1228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158308" y="584600"/>
            <a:ext cx="697692" cy="281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28" dirty="0" smtClean="0"/>
              <a:t>CURVAS</a:t>
            </a:r>
            <a:endParaRPr lang="es-MX" sz="1228" dirty="0"/>
          </a:p>
        </p:txBody>
      </p:sp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3140968"/>
            <a:ext cx="7632848" cy="3339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3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0" y="3284984"/>
            <a:ext cx="2962439" cy="3123540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260648"/>
            <a:ext cx="10945216" cy="2808139"/>
          </a:xfrm>
        </p:spPr>
        <p:txBody>
          <a:bodyPr>
            <a:noAutofit/>
          </a:bodyPr>
          <a:lstStyle/>
          <a:p>
            <a:pPr algn="just"/>
            <a:r>
              <a:rPr lang="es-ES" sz="2000" dirty="0"/>
              <a:t>LAS CORTINAS LLAMADAS </a:t>
            </a:r>
            <a:r>
              <a:rPr lang="es-ES" sz="2000" b="1" dirty="0">
                <a:solidFill>
                  <a:srgbClr val="FF0000"/>
                </a:solidFill>
              </a:rPr>
              <a:t>TIPO INDIO</a:t>
            </a:r>
            <a:r>
              <a:rPr lang="es-ES" sz="2000" dirty="0"/>
              <a:t>, SE </a:t>
            </a:r>
            <a:r>
              <a:rPr lang="es-ES" sz="2000" dirty="0" smtClean="0"/>
              <a:t>DESPLANTAN SOBRE </a:t>
            </a:r>
            <a:r>
              <a:rPr lang="es-ES" sz="2000" dirty="0" smtClean="0">
                <a:solidFill>
                  <a:srgbClr val="FF0000"/>
                </a:solidFill>
              </a:rPr>
              <a:t>TERRENO ALUVIAL</a:t>
            </a:r>
            <a:r>
              <a:rPr lang="es-ES" sz="2000" dirty="0" smtClean="0"/>
              <a:t>, ES DECIR SOBRE </a:t>
            </a:r>
            <a:r>
              <a:rPr lang="es-ES" sz="2000" dirty="0" smtClean="0">
                <a:solidFill>
                  <a:srgbClr val="FF0000"/>
                </a:solidFill>
              </a:rPr>
              <a:t>MATERIALES DE ACARREO</a:t>
            </a:r>
            <a:r>
              <a:rPr lang="es-ES" sz="2000" dirty="0" smtClean="0"/>
              <a:t>, ESTAS PRESAS ESTÁN COMPUESTAS POR UN ELEMENTO IMPERMEABLE  FORMADO POR UN MACIZO ROCOSO O DENTELLÓN, QUE PUEDE SER DE MAMPOSTERÍA O DE CONCRETO SIMPLE, ESTE TIPO DE ESTRUCTURA; </a:t>
            </a:r>
            <a:r>
              <a:rPr lang="es-ES" sz="2000" b="1" dirty="0" smtClean="0">
                <a:solidFill>
                  <a:srgbClr val="FF0000"/>
                </a:solidFill>
              </a:rPr>
              <a:t>ES COMÚNMENTE UTILIZADA POR SU SENCILLEZ Y ESTÁ REPRESENTADA POR SU DISEÑO HIDRÁULICO Y ESTRUCTURAL</a:t>
            </a:r>
            <a:r>
              <a:rPr lang="es-ES" sz="2000" dirty="0" smtClean="0"/>
              <a:t>; ASÍ COMO EN SU CONSTRUCCIÓN, BRINDANDO MÚLTIPLES BENEFICIOS EN SUS ASPECTOS TALES COMO; </a:t>
            </a:r>
            <a:r>
              <a:rPr lang="es-ES" sz="2000" b="1" dirty="0" smtClean="0">
                <a:solidFill>
                  <a:srgbClr val="FF0000"/>
                </a:solidFill>
              </a:rPr>
              <a:t>TÉCNICO, ECONÓMICO, SOCIAL </a:t>
            </a:r>
            <a:r>
              <a:rPr lang="es-ES" sz="2000" dirty="0" smtClean="0"/>
              <a:t>Y</a:t>
            </a:r>
            <a:r>
              <a:rPr lang="es-ES" sz="2000" b="1" dirty="0" smtClean="0">
                <a:solidFill>
                  <a:srgbClr val="FF0000"/>
                </a:solidFill>
              </a:rPr>
              <a:t> AMBIENTAL</a:t>
            </a:r>
            <a:r>
              <a:rPr lang="es-ES" sz="2000" dirty="0" smtClean="0"/>
              <a:t>, ESTAS OBRAS IMPACTAN FAVORABLEMENTE SOBRE TODO EN LAS COMUNIDADES RURALES Y EN LOS DISTRITOS DE RIEGO FORMALES, LOS CUALES SON LOS PRINCIPALES BENEFICIADOS CON ESTE TIPO DE OBRAS, PROPORCIONADO UNA LÁMINA DE RIEGO CONSTANTE Y SUFICIENTE; PARA EL CULTIVO DE SUS HORTALIZAS </a:t>
            </a:r>
            <a:r>
              <a:rPr lang="es-ES" sz="2000" dirty="0"/>
              <a:t>Y SUS PARCELAS.</a:t>
            </a:r>
          </a:p>
        </p:txBody>
      </p:sp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54732" y="733026"/>
            <a:ext cx="11036877" cy="1759870"/>
          </a:xfrm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MX" sz="2000" dirty="0" smtClean="0">
                <a:solidFill>
                  <a:srgbClr val="FFFF00"/>
                </a:solidFill>
              </a:rPr>
              <a:t>LAS PRESAS </a:t>
            </a:r>
            <a:r>
              <a:rPr lang="es-ES" altLang="es-MX" sz="2000" b="1" dirty="0" smtClean="0">
                <a:solidFill>
                  <a:srgbClr val="FF0000"/>
                </a:solidFill>
              </a:rPr>
              <a:t>INDIO O FLOTANTE</a:t>
            </a:r>
            <a:r>
              <a:rPr lang="es-ES" altLang="es-MX" sz="2000" dirty="0">
                <a:solidFill>
                  <a:srgbClr val="FFFF66"/>
                </a:solidFill>
              </a:rPr>
              <a:t>;</a:t>
            </a:r>
            <a:r>
              <a:rPr lang="es-ES" altLang="es-MX" sz="2000" dirty="0" smtClean="0">
                <a:solidFill>
                  <a:srgbClr val="FFFF66"/>
                </a:solidFill>
              </a:rPr>
              <a:t> SE DEFINEN COMO OBRAS HIDRÁULICAS DE DERIVACIÓN Y SE CONSTRUYEN CON EL </a:t>
            </a:r>
            <a:r>
              <a:rPr lang="es-ES" altLang="es-MX" sz="2000" b="1" dirty="0" smtClean="0">
                <a:solidFill>
                  <a:srgbClr val="FF0000"/>
                </a:solidFill>
              </a:rPr>
              <a:t>OBJETO DE APROVECHAR LOS ESCURRIMIENTOS SUPERFICIALES EN UNA FORMA CONTROLADA</a:t>
            </a:r>
            <a:r>
              <a:rPr lang="es-ES" altLang="es-MX" sz="2000" dirty="0" smtClean="0">
                <a:solidFill>
                  <a:srgbClr val="FFFF66"/>
                </a:solidFill>
              </a:rPr>
              <a:t>, ES DECIR; SIN PROVOCAR ALTERACIONES EN EL RÉGIMEN DE LA FUENTE DE ABASTECIMIENTO, CUYO OBJETIVO PRINCIPAL ES DERIVAR O CONDUCIR EL GASTO POR LA OBRA DE TOMA HACIA LA ZONA DE RIEGO, YA SEA POR GRAVEDAD O EN SU CASO POR MEDIO DE  UN CÁRCAMO DE BOMBEO.</a:t>
            </a:r>
            <a:endParaRPr lang="es-MX" altLang="es-MX" sz="2000" dirty="0">
              <a:solidFill>
                <a:srgbClr val="FFFF66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12" y="2636912"/>
            <a:ext cx="2619375" cy="3960440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01" y="2492896"/>
            <a:ext cx="4047608" cy="1663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sp>
        <p:nvSpPr>
          <p:cNvPr id="13" name="CuadroTexto 12"/>
          <p:cNvSpPr txBox="1"/>
          <p:nvPr/>
        </p:nvSpPr>
        <p:spPr>
          <a:xfrm>
            <a:off x="937592" y="20065"/>
            <a:ext cx="2595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INTRODUCCIÓN.</a:t>
            </a:r>
            <a:endParaRPr lang="es-MX" sz="28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01" y="4339545"/>
            <a:ext cx="4026954" cy="223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4333267"/>
            <a:ext cx="3816000" cy="2237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2492896"/>
            <a:ext cx="3816424" cy="1698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837828" y="116632"/>
            <a:ext cx="2698677" cy="562075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2800" dirty="0" smtClean="0"/>
              <a:t>ANTECEDENTES.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836713"/>
            <a:ext cx="4320480" cy="5688632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4" name="CuadroTexto 3"/>
          <p:cNvSpPr txBox="1"/>
          <p:nvPr/>
        </p:nvSpPr>
        <p:spPr>
          <a:xfrm>
            <a:off x="5374332" y="739558"/>
            <a:ext cx="6552728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 LA SECRETARÍA DE AGRICULTURA Y RECURSOS HIDRÁULICOS POR SUS SIGLAS </a:t>
            </a:r>
            <a:r>
              <a:rPr lang="es-ES" sz="1600" b="1" dirty="0" smtClean="0">
                <a:solidFill>
                  <a:srgbClr val="FF0000"/>
                </a:solidFill>
              </a:rPr>
              <a:t>(S.A.R.H) FUE UNA SECRETARÍA DE ESTADO EN MÉXICO, CREADA EN 1976</a:t>
            </a:r>
            <a:r>
              <a:rPr lang="es-ES" sz="1600" b="1" dirty="0" smtClean="0"/>
              <a:t> </a:t>
            </a:r>
            <a:r>
              <a:rPr lang="es-ES" sz="1600" b="1" dirty="0" smtClean="0">
                <a:solidFill>
                  <a:srgbClr val="FF0000"/>
                </a:solidFill>
              </a:rPr>
              <a:t>POR EL EXPRESIDENTE C. JOSÉ LÓPEZ PORTILLO </a:t>
            </a:r>
            <a:r>
              <a:rPr lang="es-ES" sz="1600" dirty="0" smtClean="0"/>
              <a:t>PARA SUSTITUIR A LA SECRETARÍA DE RECURSOS HIDRÁULICOS, INCORPORANDO ADEMÁS LA MATERIA AGRARIA, QUE VENÍA EJERCIENDO LA SECRETARÍA DE AGRICULTURA Y GANADERÍA (S.A.R.H) ENCARGADA DE DISEÑAR, PLANEAR, EJECUTAR Y COORDINAR LAS POLÍTICAS PÚBLICAS EN MATERIA AGROPECUARIA. 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LOS PROCEDIMIENTOS EMPLEADOS POR EXTINTAS SECRETARIAS, SE APLICABA EL USO EXCLUSIVO DE </a:t>
            </a:r>
            <a:r>
              <a:rPr lang="es-ES" sz="1600" dirty="0" smtClean="0">
                <a:solidFill>
                  <a:srgbClr val="FF0000"/>
                </a:solidFill>
              </a:rPr>
              <a:t>MONOGRAMAS, TABLAS, GRÁFICOS, INCLUSO; EL USO DE REGLAS DE CÁLCULO Y CALCULADORAS PROGRAMABLES, REQUIRENDOSE LA UTILIZACIÓN DE MANUALES DEL CUERPO DE INGENIEROS (U.S.B.R)</a:t>
            </a:r>
            <a:r>
              <a:rPr lang="es-ES" sz="1600" dirty="0" smtClean="0"/>
              <a:t> PRINCIPALMENTE; POR LO GENERAL, ESTOS PROYECTOS EJECUTIVOS, SE APLICABAN CRITERIOS GENERALES Y EN LA EXPERIENCIA DE PROYECTOS ANTERIORES, CUYOS CÁLCULOS Y MEMORIAS ERAN PLASMADOS EN HOJAS PAPEL, LIBRETAS, EN CARPETAS DE PROYECTO, NOTAS, APUNTES, PARA LO CUAL; </a:t>
            </a:r>
            <a:r>
              <a:rPr lang="es-ES" sz="1600" b="1" dirty="0" smtClean="0">
                <a:solidFill>
                  <a:srgbClr val="FF0000"/>
                </a:solidFill>
              </a:rPr>
              <a:t>SE PROCEDIÓ </a:t>
            </a:r>
            <a:r>
              <a:rPr lang="es-ES" sz="1600" dirty="0" smtClean="0"/>
              <a:t>HACER UNA </a:t>
            </a:r>
            <a:r>
              <a:rPr lang="es-ES" sz="1600" b="1" dirty="0" smtClean="0">
                <a:solidFill>
                  <a:srgbClr val="FF0000"/>
                </a:solidFill>
              </a:rPr>
              <a:t>INVESTIGACIÓN BIBLIOGRÁFICA DE CAMPO Y DE RECOLECCIÓN DE INFORMACIÓN EXISTENTE EN LOS ARCHIVOS GENERALES DE (CONAGUA), </a:t>
            </a:r>
            <a:r>
              <a:rPr lang="es-ES" sz="1600" dirty="0" smtClean="0"/>
              <a:t>REFERENTE A LOS ANÁLISIS Y PROCEDIMIENTOS DE DISEÑOS HIDRÁULICOS Y ESTRUCTURALES; QUE  COMUNMENTE, ERAN UTILIZADOS HASTA LA FECHA PARA EL DISEÑO DEL PROYECTO, LA REVISIÓN Y/O REHABILITACIÓN DE LA INFRAESTRUCTURA HIDROAGRÍCOLA EXISTENTE. </a:t>
            </a:r>
          </a:p>
          <a:p>
            <a:pPr algn="just"/>
            <a:r>
              <a:rPr lang="es-ES" sz="13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181" y="47966"/>
            <a:ext cx="2693309" cy="634083"/>
          </a:xfrm>
        </p:spPr>
        <p:txBody>
          <a:bodyPr rtlCol="0">
            <a:noAutofit/>
          </a:bodyPr>
          <a:lstStyle/>
          <a:p>
            <a:pPr algn="just" rtl="0"/>
            <a:r>
              <a:rPr lang="es-ES" sz="2800" dirty="0" smtClean="0"/>
              <a:t>JUSTIFICACIÓN.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366220" y="764704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COMO </a:t>
            </a:r>
            <a:r>
              <a:rPr lang="es-ES" sz="1600" b="1" dirty="0">
                <a:solidFill>
                  <a:srgbClr val="FF0000"/>
                </a:solidFill>
              </a:rPr>
              <a:t>RESULTADO DE ESTAS EXPERIENCIAS Y LA APLICACIÓN DE MÉTODOS</a:t>
            </a:r>
            <a:r>
              <a:rPr lang="es-ES" sz="1600" dirty="0"/>
              <a:t>, CRITERIOS, ANÁLISIS HIDRÁULICOS Y ESTRUCTURARLES, SE LLEVÓ A CABO LA INTEGRACIÓN DE TODOS LOS ASPECTOS MÁS </a:t>
            </a:r>
            <a:r>
              <a:rPr lang="es-ES" sz="1600" dirty="0" smtClean="0"/>
              <a:t>RELEVANTES E IMPORTANTES</a:t>
            </a:r>
            <a:r>
              <a:rPr lang="es-ES" sz="1600" dirty="0"/>
              <a:t>, MOTIVANDO A LA CONFORMACIÓN Y ELABORACIÓN DE UN DOCUMENTO INTEGRAL COMPLETO DE CÁLCULO, QUE COMPRENDE  </a:t>
            </a:r>
            <a:r>
              <a:rPr lang="es-ES" sz="1600" b="1" dirty="0" smtClean="0">
                <a:solidFill>
                  <a:srgbClr val="FF0000"/>
                </a:solidFill>
              </a:rPr>
              <a:t>29 </a:t>
            </a:r>
            <a:r>
              <a:rPr lang="es-ES" sz="1600" b="1" dirty="0">
                <a:solidFill>
                  <a:srgbClr val="FF0000"/>
                </a:solidFill>
              </a:rPr>
              <a:t>PROGRAMAS </a:t>
            </a:r>
            <a:r>
              <a:rPr lang="es-ES" sz="1600" dirty="0"/>
              <a:t>EN</a:t>
            </a:r>
            <a:r>
              <a:rPr lang="es-ES" sz="1600" b="1" dirty="0">
                <a:solidFill>
                  <a:srgbClr val="FF0000"/>
                </a:solidFill>
              </a:rPr>
              <a:t> MACROS </a:t>
            </a:r>
            <a:r>
              <a:rPr lang="es-ES" sz="1600" dirty="0"/>
              <a:t>DE</a:t>
            </a:r>
            <a:r>
              <a:rPr lang="es-ES" sz="1600" b="1" dirty="0">
                <a:solidFill>
                  <a:srgbClr val="FF0000"/>
                </a:solidFill>
              </a:rPr>
              <a:t> VISUAL BASIC-EXCEL</a:t>
            </a:r>
            <a:r>
              <a:rPr lang="es-ES" sz="1600" dirty="0"/>
              <a:t>, PARA QUE EL PROYECTISTA AGILICE Y SE GUIE EN EL DIMENSIONAMIENTO DE LAS ESTRUCTURAS QUE CONFORMAN UNA PRESA DERIVADORA COMO SON: </a:t>
            </a:r>
            <a:r>
              <a:rPr lang="es-ES" sz="1600" b="1" dirty="0">
                <a:solidFill>
                  <a:srgbClr val="FF0000"/>
                </a:solidFill>
              </a:rPr>
              <a:t>LA CORTINA, </a:t>
            </a:r>
            <a:r>
              <a:rPr lang="es-ES" sz="1600" b="1" dirty="0"/>
              <a:t>LA</a:t>
            </a:r>
            <a:r>
              <a:rPr lang="es-ES" sz="1600" b="1" dirty="0">
                <a:solidFill>
                  <a:srgbClr val="FF0000"/>
                </a:solidFill>
              </a:rPr>
              <a:t> OBRA DE TOMA, </a:t>
            </a:r>
            <a:r>
              <a:rPr lang="es-ES" sz="1600" b="1" dirty="0"/>
              <a:t>EL</a:t>
            </a:r>
            <a:r>
              <a:rPr lang="es-ES" sz="1600" b="1" dirty="0">
                <a:solidFill>
                  <a:srgbClr val="FF0000"/>
                </a:solidFill>
              </a:rPr>
              <a:t> DESARENADOR, </a:t>
            </a:r>
            <a:r>
              <a:rPr lang="es-ES" sz="1600" dirty="0"/>
              <a:t>Y EN SU CASO </a:t>
            </a:r>
            <a:r>
              <a:rPr lang="es-ES" sz="1600" b="1" dirty="0"/>
              <a:t>LAS</a:t>
            </a:r>
            <a:r>
              <a:rPr lang="es-ES" sz="1600" b="1" dirty="0">
                <a:solidFill>
                  <a:srgbClr val="FF0000"/>
                </a:solidFill>
              </a:rPr>
              <a:t> OBRAS COMPLEMENTARIAS, </a:t>
            </a:r>
            <a:r>
              <a:rPr lang="es-ES" sz="1600" dirty="0"/>
              <a:t>DICHO PROCEDIMIENTO CORRESPONDE A LA ELABORACIÓN DEL TRABAJO </a:t>
            </a:r>
            <a:r>
              <a:rPr lang="es-ES" sz="1600" b="1" u="sng" dirty="0">
                <a:solidFill>
                  <a:srgbClr val="FF0000"/>
                </a:solidFill>
              </a:rPr>
              <a:t>“SISTEMATIZACIÓN HIDRÁULICA Y ESTRUCTURAL PARA EL DISEÑO DE UNA PRESA DERIVADORA TIPO INDIO O FLOTANTE”.</a:t>
            </a:r>
            <a:r>
              <a:rPr lang="es-ES" sz="1600" dirty="0"/>
              <a:t> </a:t>
            </a:r>
            <a:endParaRPr lang="es-MX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918249"/>
            <a:ext cx="4962525" cy="27440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3950723"/>
            <a:ext cx="5544616" cy="2679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861540"/>
            <a:ext cx="3168352" cy="2880320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9836" y="116006"/>
            <a:ext cx="3774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INGENIERIA</a:t>
            </a:r>
            <a:r>
              <a:rPr lang="es-ES" dirty="0" smtClean="0"/>
              <a:t> DE PROYECTO.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909836" y="836712"/>
            <a:ext cx="10585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PARA LA CONSTRUCCIÓN DE UNA PRESA DERIVADORA Y SU ZONA DE </a:t>
            </a:r>
            <a:r>
              <a:rPr lang="es-ES" sz="2000" dirty="0" smtClean="0"/>
              <a:t>RIEGO, </a:t>
            </a:r>
            <a:r>
              <a:rPr lang="es-ES" sz="2000" dirty="0"/>
              <a:t>EL DOCUMENTO PRINCIPAL PARA LLEVAR A CABO EL PROYECTO EJECUTIVO, SE LE DENOMINA </a:t>
            </a:r>
            <a:r>
              <a:rPr lang="es-ES" sz="2000" b="1" u="sng" dirty="0">
                <a:solidFill>
                  <a:srgbClr val="FF0000"/>
                </a:solidFill>
              </a:rPr>
              <a:t>TÉRMINOS DE REFERENCIA</a:t>
            </a:r>
            <a:r>
              <a:rPr lang="es-ES" sz="2000" dirty="0"/>
              <a:t>, QUE SE IMPLEMENTAN DE ACUERDO AL TIPO DE OBRA A DESARROLLAR, ESTABLECIENDO DE ANTEMANO SUS CARACTERÍSTICAS FUNDAMENTALES PARA LA ELABORACIÓN DEL PROYECTO EJECUTIVO DE LA PRESA DERIVADORA, QUE INCLUYEN </a:t>
            </a:r>
            <a:r>
              <a:rPr lang="es-ES" sz="2000" dirty="0" smtClean="0"/>
              <a:t>INVARIABLEMENTE, ENTRE </a:t>
            </a:r>
            <a:r>
              <a:rPr lang="es-ES" sz="2000" dirty="0"/>
              <a:t>OTROS </a:t>
            </a:r>
            <a:r>
              <a:rPr lang="es-ES" sz="2000" dirty="0" smtClean="0"/>
              <a:t>TRABAJOS; LA </a:t>
            </a:r>
            <a:r>
              <a:rPr lang="es-ES" sz="2000" dirty="0"/>
              <a:t>RECOPILACIÓN Y EL ANÁLISIS DE LA INFORMACIÓN EXISTENTE Y EN SU CASO </a:t>
            </a:r>
            <a:r>
              <a:rPr lang="es-ES" sz="2000" dirty="0" smtClean="0"/>
              <a:t>COMPLEMENTARLA; </a:t>
            </a:r>
            <a:r>
              <a:rPr lang="es-ES" sz="2000" dirty="0"/>
              <a:t>PARA EL BUEN DESARROLLO DEL PROYECTO EN SU PRIMERA </a:t>
            </a:r>
            <a:r>
              <a:rPr lang="es-ES" sz="2000" dirty="0" smtClean="0"/>
              <a:t>ETAPA Y POSTERIORMENTE SE PUEDA LLEVAR </a:t>
            </a:r>
            <a:r>
              <a:rPr lang="es-ES" sz="2000" dirty="0"/>
              <a:t>A CABO SU CONSTRUCCIÓN, </a:t>
            </a:r>
            <a:r>
              <a:rPr lang="es-ES" sz="2000" dirty="0" smtClean="0"/>
              <a:t>SU OPERACIÓN </a:t>
            </a:r>
            <a:r>
              <a:rPr lang="es-ES" sz="2000" dirty="0"/>
              <a:t>Y REHABILITACIÓN SEGÚN SEA SU CASO.</a:t>
            </a: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1" y="3789040"/>
            <a:ext cx="3240360" cy="2808312"/>
          </a:xfrm>
          <a:prstGeom prst="rect">
            <a:avLst/>
          </a:prstGeo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sp>
        <p:nvSpPr>
          <p:cNvPr id="8" name="Abrir llave 7"/>
          <p:cNvSpPr/>
          <p:nvPr/>
        </p:nvSpPr>
        <p:spPr>
          <a:xfrm>
            <a:off x="7739946" y="3896520"/>
            <a:ext cx="144016" cy="25202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842"/>
          </a:p>
        </p:txBody>
      </p:sp>
      <p:sp>
        <p:nvSpPr>
          <p:cNvPr id="9" name="CuadroTexto 8"/>
          <p:cNvSpPr txBox="1"/>
          <p:nvPr/>
        </p:nvSpPr>
        <p:spPr>
          <a:xfrm>
            <a:off x="4445803" y="4967307"/>
            <a:ext cx="2858805" cy="38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42" b="1" dirty="0">
                <a:solidFill>
                  <a:srgbClr val="FF0000"/>
                </a:solidFill>
              </a:rPr>
              <a:t>INGENIERÍA DE PROYECTO.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894612" y="3789040"/>
            <a:ext cx="3014573" cy="38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42" b="1" dirty="0">
                <a:solidFill>
                  <a:srgbClr val="FF0000"/>
                </a:solidFill>
              </a:rPr>
              <a:t>ESTUDIO TOPOGRÁFICO.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933218" y="4927499"/>
            <a:ext cx="2988319" cy="38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42" b="1" dirty="0">
                <a:solidFill>
                  <a:srgbClr val="FF0000"/>
                </a:solidFill>
              </a:rPr>
              <a:t>ESTUDIO HIDROLÓGICO.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894612" y="6015496"/>
            <a:ext cx="3884681" cy="38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42" b="1" dirty="0">
                <a:solidFill>
                  <a:srgbClr val="FF0000"/>
                </a:solidFill>
              </a:rPr>
              <a:t>ESTUDIO GEOLÓGICO Y GEOTÉCNICO.</a:t>
            </a:r>
          </a:p>
        </p:txBody>
      </p:sp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23795" y="359611"/>
            <a:ext cx="3162532" cy="65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42" b="1" dirty="0"/>
              <a:t>ESTRUCTURAS QUE </a:t>
            </a:r>
            <a:r>
              <a:rPr lang="es-MX" sz="1842" b="1" dirty="0" smtClean="0"/>
              <a:t>INTEGRAN</a:t>
            </a:r>
          </a:p>
          <a:p>
            <a:r>
              <a:rPr lang="es-MX" sz="1842" b="1" dirty="0" smtClean="0"/>
              <a:t> </a:t>
            </a:r>
            <a:r>
              <a:rPr lang="es-MX" sz="1842" b="1" dirty="0"/>
              <a:t>UNA PRESA DERIVADORA.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98929" y="835425"/>
            <a:ext cx="1381404" cy="375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42" b="1" dirty="0" smtClean="0"/>
              <a:t>-. CORTINA</a:t>
            </a:r>
            <a:r>
              <a:rPr lang="es-MX" sz="1842" b="1" dirty="0"/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85241" y="2315184"/>
            <a:ext cx="1996252" cy="375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42" b="1" dirty="0" smtClean="0"/>
              <a:t>-. </a:t>
            </a:r>
            <a:r>
              <a:rPr lang="es-MX" sz="1842" b="1" dirty="0"/>
              <a:t>OBRA DE TOMA.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81473" y="3917814"/>
            <a:ext cx="2840585" cy="6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42" b="1" dirty="0" smtClean="0"/>
              <a:t>-. </a:t>
            </a:r>
            <a:r>
              <a:rPr lang="es-MX" sz="1842" b="1" dirty="0"/>
              <a:t>ESTRUCTURA DE </a:t>
            </a:r>
            <a:r>
              <a:rPr lang="es-MX" sz="1842" b="1" dirty="0" smtClean="0"/>
              <a:t>LIMPIA</a:t>
            </a:r>
          </a:p>
          <a:p>
            <a:r>
              <a:rPr lang="es-MX" sz="1842" b="1" dirty="0" smtClean="0"/>
              <a:t>    O DESARENADOR</a:t>
            </a:r>
            <a:r>
              <a:rPr lang="es-MX" sz="1842" b="1" dirty="0"/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73144" y="5368192"/>
            <a:ext cx="3240360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42" b="1" dirty="0" smtClean="0"/>
              <a:t>-. OBRAS  </a:t>
            </a:r>
            <a:r>
              <a:rPr lang="es-MX" sz="1842" b="1" dirty="0"/>
              <a:t>COMPLEMENTARIAS.</a:t>
            </a:r>
          </a:p>
        </p:txBody>
      </p:sp>
      <p:pic>
        <p:nvPicPr>
          <p:cNvPr id="16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8" y="1359841"/>
            <a:ext cx="3006169" cy="4819886"/>
          </a:xfrm>
          <a:ln w="190500">
            <a:solidFill>
              <a:srgbClr val="C8C6BD"/>
            </a:solidFill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</p:pic>
      <p:sp>
        <p:nvSpPr>
          <p:cNvPr id="17" name="Abrir llave 16"/>
          <p:cNvSpPr/>
          <p:nvPr/>
        </p:nvSpPr>
        <p:spPr>
          <a:xfrm>
            <a:off x="4364017" y="758721"/>
            <a:ext cx="234912" cy="549723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842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633567"/>
            <a:ext cx="4051516" cy="1155335"/>
          </a:xfrm>
          <a:prstGeom prst="rect">
            <a:avLst/>
          </a:prstGeom>
          <a:solidFill>
            <a:schemeClr val="accent1"/>
          </a:solidFill>
          <a:ln w="254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2024477"/>
            <a:ext cx="1800200" cy="1350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5" y="3570851"/>
            <a:ext cx="1806949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5206608"/>
            <a:ext cx="4051516" cy="1462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36" y="3570851"/>
            <a:ext cx="1963284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24" name="Imagen 2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68" y="2042351"/>
            <a:ext cx="1933352" cy="1265075"/>
          </a:xfrm>
          <a:prstGeom prst="rect">
            <a:avLst/>
          </a:prstGeom>
          <a:ln w="19050">
            <a:noFill/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sp>
        <p:nvSpPr>
          <p:cNvPr id="15" name="CuadroTexto 14"/>
          <p:cNvSpPr txBox="1"/>
          <p:nvPr/>
        </p:nvSpPr>
        <p:spPr>
          <a:xfrm>
            <a:off x="4769584" y="1326233"/>
            <a:ext cx="1733103" cy="375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42" b="1" dirty="0" smtClean="0">
                <a:solidFill>
                  <a:srgbClr val="FFFF00"/>
                </a:solidFill>
              </a:rPr>
              <a:t>(11 programas).</a:t>
            </a:r>
            <a:endParaRPr lang="es-MX" sz="1842" b="1" dirty="0">
              <a:solidFill>
                <a:srgbClr val="FFFF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769584" y="4639421"/>
            <a:ext cx="1586653" cy="375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42" dirty="0" smtClean="0">
                <a:solidFill>
                  <a:srgbClr val="FFFF00"/>
                </a:solidFill>
              </a:rPr>
              <a:t>(8 programas).</a:t>
            </a:r>
            <a:endParaRPr lang="es-MX" sz="1842" dirty="0">
              <a:solidFill>
                <a:srgbClr val="FFFF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782733" y="2773527"/>
            <a:ext cx="1612877" cy="375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42" b="1" dirty="0" smtClean="0">
                <a:solidFill>
                  <a:srgbClr val="FFFF00"/>
                </a:solidFill>
              </a:rPr>
              <a:t>(7 programas).</a:t>
            </a:r>
            <a:endParaRPr lang="es-MX" sz="1842" b="1" dirty="0">
              <a:solidFill>
                <a:srgbClr val="FFFF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790837" y="5803918"/>
            <a:ext cx="1612877" cy="375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42" b="1" dirty="0" smtClean="0">
                <a:solidFill>
                  <a:srgbClr val="FFFF00"/>
                </a:solidFill>
              </a:rPr>
              <a:t>(3 programas).</a:t>
            </a:r>
            <a:endParaRPr lang="es-MX" sz="1842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í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60_TF02787990_TF02787990.potx" id="{711CCDD4-BD90-4388-A31E-EA977055FCFF}" vid="{C5F9FE6A-8390-4E5A-B0DB-91EA047CC61C}"/>
    </a:ext>
  </a:extLst>
</a:theme>
</file>

<file path=ppt/theme/theme2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líneas de triple circuito (panorámica)</Template>
  <TotalTime>988</TotalTime>
  <Words>2108</Words>
  <Application>Microsoft Office PowerPoint</Application>
  <PresentationFormat>Personalizado</PresentationFormat>
  <Paragraphs>194</Paragraphs>
  <Slides>21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Artifakt Element Medium</vt:lpstr>
      <vt:lpstr>Calibri</vt:lpstr>
      <vt:lpstr>Times New Roman</vt:lpstr>
      <vt:lpstr>Tecnología 16x9</vt:lpstr>
      <vt:lpstr>SISTEMATIZACIÓN HIDRÁULICA Y ESTRUCTURAL  PARA EL DISEÑO DE UNA PRESA DERIVADORA  TIPO INDIO O FLOTANTE.</vt:lpstr>
      <vt:lpstr>Presentación de PowerPoint</vt:lpstr>
      <vt:lpstr>Presentación de PowerPoint</vt:lpstr>
      <vt:lpstr>LAS CORTINAS LLAMADAS TIPO INDIO, SE DESPLANTAN SOBRE TERRENO ALUVIAL, ES DECIR SOBRE MATERIALES DE ACARREO, ESTAS PRESAS ESTÁN COMPUESTAS POR UN ELEMENTO IMPERMEABLE  FORMADO POR UN MACIZO ROCOSO O DENTELLÓN, QUE PUEDE SER DE MAMPOSTERÍA O DE CONCRETO SIMPLE, ESTE TIPO DE ESTRUCTURA; ES COMÚNMENTE UTILIZADA POR SU SENCILLEZ Y ESTÁ REPRESENTADA POR SU DISEÑO HIDRÁULICO Y ESTRUCTURAL; ASÍ COMO EN SU CONSTRUCCIÓN, BRINDANDO MÚLTIPLES BENEFICIOS EN SUS ASPECTOS TALES COMO; TÉCNICO, ECONÓMICO, SOCIAL Y AMBIENTAL, ESTAS OBRAS IMPACTAN FAVORABLEMENTE SOBRE TODO EN LAS COMUNIDADES RURALES Y EN LOS DISTRITOS DE RIEGO FORMALES, LOS CUALES SON LOS PRINCIPALES BENEFICIADOS CON ESTE TIPO DE OBRAS, PROPORCIONADO UNA LÁMINA DE RIEGO CONSTANTE Y SUFICIENTE; PARA EL CULTIVO DE SUS HORTALIZAS Y SUS PARCELAS.</vt:lpstr>
      <vt:lpstr>LAS PRESAS INDIO O FLOTANTE; SE DEFINEN COMO OBRAS HIDRÁULICAS DE DERIVACIÓN Y SE CONSTRUYEN CON EL OBJETO DE APROVECHAR LOS ESCURRIMIENTOS SUPERFICIALES EN UNA FORMA CONTROLADA, ES DECIR; SIN PROVOCAR ALTERACIONES EN EL RÉGIMEN DE LA FUENTE DE ABASTECIMIENTO, CUYO OBJETIVO PRINCIPAL ES DERIVAR O CONDUCIR EL GASTO POR LA OBRA DE TOMA HACIA LA ZONA DE RIEGO, YA SEA POR GRAVEDAD O EN SU CASO POR MEDIO DE  UN CÁRCAMO DE BOMBEO.</vt:lpstr>
      <vt:lpstr>ANTECEDENTES.</vt:lpstr>
      <vt:lpstr>JUSTIFICACIÓN.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Usuario</dc:creator>
  <cp:lastModifiedBy>123</cp:lastModifiedBy>
  <cp:revision>113</cp:revision>
  <dcterms:created xsi:type="dcterms:W3CDTF">2021-08-06T00:43:59Z</dcterms:created>
  <dcterms:modified xsi:type="dcterms:W3CDTF">2023-06-02T22:53:44Z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